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68" r:id="rId3"/>
    <p:sldId id="260" r:id="rId4"/>
    <p:sldId id="263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B563FDA-2A84-4814-A5F8-19498094F82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406813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D5BC59-3143-4A54-B2FE-DE858E8A2555}" type="datetimeFigureOut">
              <a:rPr lang="en-US" smtClean="0"/>
              <a:t>5/21/2015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910A73-7CB3-4A99-A592-562C965AA5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0263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910A73-7CB3-4A99-A592-562C965AA55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4175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8A9284-8AD4-49C5-BDCF-AA0F9DE0A9E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981763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FC6AFE-6853-4D74-8A2B-444B6BEF557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9093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597728-B07D-4924-A4BA-B642AF5C399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48035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B65DAC-6850-47C4-B544-41FAB1DC164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213801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60CCCB-8AD2-4ECF-98ED-8C930C6014A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956157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DC3EC1-9DDB-480C-9562-CC088683BD7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8390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3227D0-ED01-4FF1-AD3A-CDE364A7184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04769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FB109A-27C1-4CC3-BA0A-375525EAB27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1079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F6C690-75CC-4D78-AF03-C0CE4831DC6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55922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D1552C-6628-48BC-BAF8-CF729D1D122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94742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8FACB8-B522-4A0A-8586-041DD287ECB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82502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8406C81-7EB9-419E-A71A-3DAE4F8A0B5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altLang="en-US" sz="3800" dirty="0">
                <a:solidFill>
                  <a:schemeClr val="folHlink"/>
                </a:solidFill>
              </a:rPr>
              <a:t>Me llamo __________ Clase </a:t>
            </a:r>
            <a:r>
              <a:rPr lang="en-US" altLang="en-US" sz="3800" dirty="0" smtClean="0">
                <a:solidFill>
                  <a:schemeClr val="folHlink"/>
                </a:solidFill>
              </a:rPr>
              <a:t>601</a:t>
            </a:r>
            <a:r>
              <a:rPr lang="en-US" altLang="en-US" sz="3800" dirty="0">
                <a:solidFill>
                  <a:schemeClr val="folHlink"/>
                </a:solidFill>
              </a:rPr>
              <a:t/>
            </a:r>
            <a:br>
              <a:rPr lang="en-US" altLang="en-US" sz="3800" dirty="0">
                <a:solidFill>
                  <a:schemeClr val="folHlink"/>
                </a:solidFill>
              </a:rPr>
            </a:br>
            <a:r>
              <a:rPr lang="en-US" altLang="en-US" sz="3800" dirty="0">
                <a:solidFill>
                  <a:schemeClr val="folHlink"/>
                </a:solidFill>
              </a:rPr>
              <a:t>La fecha es el </a:t>
            </a:r>
            <a:r>
              <a:rPr lang="en-US" altLang="en-US" sz="3800" dirty="0" smtClean="0">
                <a:solidFill>
                  <a:schemeClr val="folHlink"/>
                </a:solidFill>
              </a:rPr>
              <a:t>21 </a:t>
            </a:r>
            <a:r>
              <a:rPr lang="en-US" altLang="en-US" sz="3800" dirty="0">
                <a:solidFill>
                  <a:schemeClr val="folHlink"/>
                </a:solidFill>
              </a:rPr>
              <a:t>de </a:t>
            </a:r>
            <a:r>
              <a:rPr lang="en-US" altLang="en-US" sz="3800" dirty="0" smtClean="0">
                <a:solidFill>
                  <a:schemeClr val="folHlink"/>
                </a:solidFill>
              </a:rPr>
              <a:t>mayo </a:t>
            </a:r>
            <a:r>
              <a:rPr lang="en-US" altLang="en-US" sz="3800" dirty="0">
                <a:solidFill>
                  <a:schemeClr val="folHlink"/>
                </a:solidFill>
              </a:rPr>
              <a:t>del </a:t>
            </a:r>
            <a:r>
              <a:rPr lang="en-US" altLang="en-US" sz="3800" dirty="0" smtClean="0">
                <a:solidFill>
                  <a:schemeClr val="folHlink"/>
                </a:solidFill>
              </a:rPr>
              <a:t>2015</a:t>
            </a:r>
            <a:endParaRPr lang="en-US" altLang="en-US" sz="38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1143000"/>
            <a:ext cx="9067800" cy="55626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Propósito # 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79: </a:t>
            </a:r>
            <a:r>
              <a:rPr lang="es-ES_tradnl" altLang="en-US" sz="2800" dirty="0"/>
              <a:t>¿Cómo </a:t>
            </a:r>
            <a:r>
              <a:rPr lang="es-ES_tradnl" altLang="en-US" sz="2800" dirty="0" smtClean="0"/>
              <a:t>continuamos </a:t>
            </a:r>
            <a:r>
              <a:rPr lang="es-ES_tradnl" altLang="en-US" sz="2800" dirty="0"/>
              <a:t>el repaso del para el Examen del Capitulo </a:t>
            </a:r>
            <a:r>
              <a:rPr lang="es-ES_tradnl" altLang="en-US" sz="2800" dirty="0" smtClean="0"/>
              <a:t>3 </a:t>
            </a:r>
            <a:r>
              <a:rPr lang="es-ES_tradnl" altLang="en-US" sz="2800" dirty="0"/>
              <a:t>d</a:t>
            </a:r>
            <a:r>
              <a:rPr lang="es-ES_tradnl" altLang="en-US" sz="2800" dirty="0" smtClean="0"/>
              <a:t>el </a:t>
            </a:r>
            <a:r>
              <a:rPr lang="es-ES_tradnl" altLang="en-US" sz="2800" b="1" dirty="0" smtClean="0"/>
              <a:t>lunes</a:t>
            </a:r>
            <a:r>
              <a:rPr lang="es-ES_tradnl" altLang="en-US" sz="2800" dirty="0" smtClean="0"/>
              <a:t>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dirty="0" smtClean="0">
                <a:solidFill>
                  <a:srgbClr val="FF0000"/>
                </a:solidFill>
              </a:rPr>
              <a:t>Actividad </a:t>
            </a:r>
            <a:r>
              <a:rPr lang="es-ES_tradnl" altLang="en-US" sz="2800" dirty="0">
                <a:solidFill>
                  <a:srgbClr val="FF0000"/>
                </a:solidFill>
              </a:rPr>
              <a:t>Inicial:  </a:t>
            </a:r>
            <a:r>
              <a:rPr lang="es-ES_tradnl" altLang="en-US" sz="2800" dirty="0"/>
              <a:t>Copia y responde: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¿Hay bastantes jóvenes en Estados Unidos que trabajan después de las clases</a:t>
            </a:r>
            <a:r>
              <a:rPr lang="es-ES_tradnl" altLang="en-US" sz="2800" dirty="0" smtClean="0"/>
              <a:t>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es-ES_tradnl" altLang="en-US" sz="2800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¿Trabajan en una tienda o un restaurante</a:t>
            </a:r>
            <a:r>
              <a:rPr lang="es-ES_tradnl" altLang="en-US" sz="2800" dirty="0" smtClean="0"/>
              <a:t>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es-ES_tradnl" altLang="en-US" sz="2800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Los alumnos de las escuelas secundarias en Latinoamérica, ¿trabajan después de las </a:t>
            </a:r>
            <a:r>
              <a:rPr lang="es-ES_tradnl" altLang="en-US" sz="2800" dirty="0" smtClean="0"/>
              <a:t>clases?</a:t>
            </a:r>
            <a:endParaRPr lang="es-ES_tradnl" altLang="en-US" sz="2800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es-ES_tradnl" altLang="en-US" sz="2800" dirty="0" smtClean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 smtClean="0"/>
              <a:t>¿</a:t>
            </a:r>
            <a:r>
              <a:rPr lang="es-ES_tradnl" altLang="en-US" sz="2800" dirty="0"/>
              <a:t>Quiénes trabajan en Latinoamérica?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76200"/>
            <a:ext cx="8915400" cy="884238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Actividad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990600"/>
            <a:ext cx="8686800" cy="58674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n-US" altLang="en-US" dirty="0" err="1" smtClean="0"/>
              <a:t>Ejercicio</a:t>
            </a:r>
            <a:r>
              <a:rPr lang="en-US" altLang="en-US" dirty="0" smtClean="0"/>
              <a:t> 5 p. 123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6964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914400"/>
            <a:ext cx="8229600" cy="5562600"/>
          </a:xfrm>
          <a:solidFill>
            <a:schemeClr val="bg1"/>
          </a:solidFill>
        </p:spPr>
        <p:txBody>
          <a:bodyPr/>
          <a:lstStyle/>
          <a:p>
            <a:pPr marL="571500" indent="-571500">
              <a:buFontTx/>
              <a:buNone/>
            </a:pPr>
            <a:r>
              <a:rPr lang="es-ES_tradnl" altLang="en-US">
                <a:solidFill>
                  <a:srgbClr val="FF0000"/>
                </a:solidFill>
              </a:rPr>
              <a:t>I-</a:t>
            </a:r>
            <a:r>
              <a:rPr lang="es-ES_tradnl" altLang="en-US">
                <a:solidFill>
                  <a:schemeClr val="accent2"/>
                </a:solidFill>
              </a:rPr>
              <a:t> </a:t>
            </a:r>
            <a:r>
              <a:rPr lang="es-ES_tradnl" altLang="en-US"/>
              <a:t>Complete with the “A personal” when necessary: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s-ES_tradnl" altLang="en-US"/>
              <a:t>Nosotros miramos ____ televisión y no 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s-ES_tradnl" altLang="en-US"/>
              <a:t>____ la hermana de José.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s-ES_tradnl" altLang="en-US"/>
              <a:t>El profesor enseña _____ los estudiantes.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s-ES_tradnl" altLang="en-US"/>
              <a:t>Los estudiantes contestan _____ preguntas del profesor.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s-ES_tradnl" altLang="en-US"/>
              <a:t>Luisa lleva _____uniforme a la escuela.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s-ES_tradnl" altLang="en-US"/>
              <a:t>José lleva _____ su hermana al parque.</a:t>
            </a:r>
          </a:p>
        </p:txBody>
      </p:sp>
      <p:sp>
        <p:nvSpPr>
          <p:cNvPr id="12297" name="Rectangle 9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960438"/>
          </a:xfrm>
          <a:noFill/>
          <a:ln/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Practica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smtClean="0">
                <a:solidFill>
                  <a:srgbClr val="FF0000"/>
                </a:solidFill>
              </a:rPr>
              <a:t># 79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93837"/>
            <a:ext cx="9144000" cy="4525963"/>
          </a:xfrm>
        </p:spPr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</a:t>
            </a:r>
            <a:r>
              <a:rPr lang="en-US" u="sng" dirty="0" err="1" smtClean="0"/>
              <a:t>Repaso</a:t>
            </a:r>
            <a:r>
              <a:rPr lang="en-US" u="sng" dirty="0" smtClean="0"/>
              <a:t> de los </a:t>
            </a:r>
            <a:r>
              <a:rPr lang="en-US" u="sng" dirty="0" err="1" smtClean="0"/>
              <a:t>verbos</a:t>
            </a:r>
            <a:r>
              <a:rPr lang="en-US" u="sng" dirty="0" smtClean="0"/>
              <a:t> </a:t>
            </a:r>
            <a:endParaRPr lang="en-US" dirty="0" smtClean="0"/>
          </a:p>
          <a:p>
            <a:r>
              <a:rPr lang="en-US" dirty="0" smtClean="0"/>
              <a:t>EXAMEN CAPITULO 3: </a:t>
            </a:r>
            <a:r>
              <a:rPr lang="en-US" dirty="0" smtClean="0"/>
              <a:t>THURSDAY</a:t>
            </a:r>
            <a:r>
              <a:rPr lang="en-US" dirty="0" smtClean="0"/>
              <a:t>, </a:t>
            </a:r>
            <a:r>
              <a:rPr lang="en-US" smtClean="0"/>
              <a:t>MAY </a:t>
            </a:r>
            <a:r>
              <a:rPr lang="en-US" smtClean="0"/>
              <a:t>28!</a:t>
            </a:r>
            <a:endParaRPr lang="en-US" dirty="0" smtClean="0"/>
          </a:p>
          <a:p>
            <a:pPr lvl="1"/>
            <a:r>
              <a:rPr lang="en-US" dirty="0" smtClean="0"/>
              <a:t>Study:</a:t>
            </a:r>
          </a:p>
          <a:p>
            <a:pPr lvl="2"/>
            <a:r>
              <a:rPr lang="en-US" dirty="0" smtClean="0"/>
              <a:t>School vocabulary</a:t>
            </a:r>
          </a:p>
          <a:p>
            <a:pPr lvl="2"/>
            <a:r>
              <a:rPr lang="en-US" dirty="0" smtClean="0"/>
              <a:t>-AR verbs</a:t>
            </a:r>
          </a:p>
          <a:p>
            <a:pPr lvl="2"/>
            <a:r>
              <a:rPr lang="en-US" dirty="0" smtClean="0"/>
              <a:t>Irregular verbs IR, DAR &amp; ESTAR</a:t>
            </a:r>
          </a:p>
          <a:p>
            <a:pPr lvl="2"/>
            <a:r>
              <a:rPr lang="en-US" dirty="0" smtClean="0"/>
              <a:t>“A” + </a:t>
            </a:r>
            <a:r>
              <a:rPr lang="en-US" i="1" dirty="0" smtClean="0"/>
              <a:t>definite article &amp; </a:t>
            </a:r>
            <a:r>
              <a:rPr lang="en-US" dirty="0" smtClean="0"/>
              <a:t>Personal ‘A’</a:t>
            </a:r>
            <a:endParaRPr lang="en-US" i="1" dirty="0" smtClean="0"/>
          </a:p>
          <a:p>
            <a:pPr lvl="2"/>
            <a:r>
              <a:rPr lang="en-US" dirty="0" smtClean="0"/>
              <a:t>“De” + </a:t>
            </a:r>
            <a:r>
              <a:rPr lang="en-US" i="1" dirty="0" smtClean="0"/>
              <a:t>definite article</a:t>
            </a:r>
          </a:p>
          <a:p>
            <a:pPr lvl="1"/>
            <a:r>
              <a:rPr lang="en-US" dirty="0" smtClean="0"/>
              <a:t>Readings:</a:t>
            </a:r>
          </a:p>
          <a:p>
            <a:pPr lvl="2"/>
            <a:r>
              <a:rPr lang="en-US" dirty="0" err="1" smtClean="0"/>
              <a:t>Escuelas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y en </a:t>
            </a:r>
            <a:r>
              <a:rPr lang="en-US" dirty="0" err="1" smtClean="0"/>
              <a:t>Lationoamerica</a:t>
            </a:r>
            <a:endParaRPr lang="en-US" dirty="0" smtClean="0"/>
          </a:p>
          <a:p>
            <a:pPr lvl="2"/>
            <a:r>
              <a:rPr lang="en-US" dirty="0" smtClean="0"/>
              <a:t>¿</a:t>
            </a:r>
            <a:r>
              <a:rPr lang="en-US" dirty="0" err="1" smtClean="0"/>
              <a:t>Quiénes</a:t>
            </a:r>
            <a:r>
              <a:rPr lang="en-US" dirty="0" smtClean="0"/>
              <a:t> </a:t>
            </a:r>
            <a:r>
              <a:rPr lang="en-US" dirty="0" err="1" smtClean="0"/>
              <a:t>trabajan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1646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2337</TotalTime>
  <Words>200</Words>
  <Application>Microsoft Office PowerPoint</Application>
  <PresentationFormat>On-screen Show (4:3)</PresentationFormat>
  <Paragraphs>34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Me llamo __________ Clase 601 La fecha es el 21 de mayo del 2015</vt:lpstr>
      <vt:lpstr>Actividad</vt:lpstr>
      <vt:lpstr>Practica</vt:lpstr>
      <vt:lpstr>Tarea # 79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11 IM La fecha es el 7 de enero del 2010</dc:title>
  <dc:creator>Helen Zumaeta</dc:creator>
  <cp:lastModifiedBy>Helen Zumaeta</cp:lastModifiedBy>
  <cp:revision>37</cp:revision>
  <cp:lastPrinted>2015-05-06T17:37:49Z</cp:lastPrinted>
  <dcterms:created xsi:type="dcterms:W3CDTF">2011-01-07T17:26:54Z</dcterms:created>
  <dcterms:modified xsi:type="dcterms:W3CDTF">2015-05-21T18:22:29Z</dcterms:modified>
</cp:coreProperties>
</file>